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9" r:id="rId3"/>
    <p:sldId id="257" r:id="rId4"/>
    <p:sldId id="260" r:id="rId5"/>
    <p:sldId id="261" r:id="rId6"/>
    <p:sldId id="262" r:id="rId7"/>
    <p:sldId id="263" r:id="rId8"/>
    <p:sldId id="264" r:id="rId9"/>
    <p:sldId id="283" r:id="rId10"/>
    <p:sldId id="275" r:id="rId11"/>
    <p:sldId id="265" r:id="rId12"/>
    <p:sldId id="267" r:id="rId13"/>
    <p:sldId id="269" r:id="rId14"/>
    <p:sldId id="271" r:id="rId15"/>
    <p:sldId id="272" r:id="rId16"/>
    <p:sldId id="273" r:id="rId17"/>
    <p:sldId id="270" r:id="rId18"/>
    <p:sldId id="281" r:id="rId19"/>
    <p:sldId id="282"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4" autoAdjust="0"/>
  </p:normalViewPr>
  <p:slideViewPr>
    <p:cSldViewPr>
      <p:cViewPr varScale="1">
        <p:scale>
          <a:sx n="65" d="100"/>
          <a:sy n="65" d="100"/>
        </p:scale>
        <p:origin x="-1086"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D32EB-74FB-4417-8FA2-D9F8CDF1DAD6}" type="datetimeFigureOut">
              <a:rPr lang="en-US" smtClean="0"/>
              <a:pPr/>
              <a:t>8/6/2016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8696-DA77-436A-9B2F-3833355C9DEF}" type="slidenum">
              <a:rPr lang="en-US" smtClean="0"/>
              <a:pPr/>
              <a:t>‹#›</a:t>
            </a:fld>
            <a:endParaRPr lang="en-US" dirty="0"/>
          </a:p>
        </p:txBody>
      </p:sp>
    </p:spTree>
    <p:extLst>
      <p:ext uri="{BB962C8B-B14F-4D97-AF65-F5344CB8AC3E}">
        <p14:creationId xmlns:p14="http://schemas.microsoft.com/office/powerpoint/2010/main" val="220000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dirty="0"/>
          </a:p>
        </p:txBody>
      </p:sp>
    </p:spTree>
    <p:extLst>
      <p:ext uri="{BB962C8B-B14F-4D97-AF65-F5344CB8AC3E}">
        <p14:creationId xmlns:p14="http://schemas.microsoft.com/office/powerpoint/2010/main" val="17608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উদ্যান</a:t>
            </a:r>
            <a:r>
              <a:rPr lang="bn-BD" baseline="0" dirty="0" smtClean="0"/>
              <a:t> ফসল সংগ্রহের পর বাছাই করার স্থানে নেয়ার জন্য পরিবহনের প্রয়োজন পড়ে।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পন্যের গুনাগুন অনুযায়ীও </a:t>
            </a:r>
            <a:r>
              <a:rPr lang="bn-BD" baseline="0" dirty="0" smtClean="0"/>
              <a:t>পন্য বাছাই করা হয়ে থাকে।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অন্য ভিডিও ব্যাবহার</a:t>
            </a:r>
            <a:r>
              <a:rPr lang="bn-BD" baseline="0" dirty="0" smtClean="0"/>
              <a:t>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পন্য বিক্রয়ের উদাহরন</a:t>
            </a:r>
            <a:r>
              <a:rPr lang="bn-BD" baseline="0" dirty="0" smtClean="0"/>
              <a:t> হিসাবে স্থানীয় বাজারের উদাহরন দেয়া যেতে পারে।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অন্য কোনো কাজ</a:t>
            </a:r>
            <a:r>
              <a:rPr lang="bn-BD" baseline="0" dirty="0" smtClean="0"/>
              <a:t> দিতে পারেন তবে সকলের অংশগ্রহন করাবেন।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মুল্যায়নের জন্য শিক্ষার্থীদের</a:t>
            </a:r>
            <a:r>
              <a:rPr lang="bn-BD" baseline="0" dirty="0" smtClean="0"/>
              <a:t> কাছ থেকে উত্তর নিয়ে উত্তরটিতে ক্লিক করুন।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 শিক্ষার্থীদের</a:t>
            </a:r>
            <a:r>
              <a:rPr lang="bn-BD" baseline="0" dirty="0" smtClean="0"/>
              <a:t> কাছ থেকে উত্তর নিয়ে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a:t>
            </a:r>
            <a:r>
              <a:rPr lang="bn-BD" baseline="0" dirty="0" smtClean="0"/>
              <a:t> কাজ হিসেবে সৃজনশীল প্রশ্নের ‘ঘ’ নং প্রশ্ন দিতে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21</a:t>
            </a:fld>
            <a:endParaRPr lang="en-US"/>
          </a:p>
        </p:txBody>
      </p:sp>
    </p:spTree>
    <p:extLst>
      <p:ext uri="{BB962C8B-B14F-4D97-AF65-F5344CB8AC3E}">
        <p14:creationId xmlns:p14="http://schemas.microsoft.com/office/powerpoint/2010/main" val="353043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ভিডিও ব্যবহার করতে পারবেন।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dirty="0"/>
          </a:p>
        </p:txBody>
      </p:sp>
    </p:spTree>
    <p:extLst>
      <p:ext uri="{BB962C8B-B14F-4D97-AF65-F5344CB8AC3E}">
        <p14:creationId xmlns:p14="http://schemas.microsoft.com/office/powerpoint/2010/main" val="428874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ছবিগুলো দেখাবেন এবং প্রশ্নকরে শিক্ষার্থীদের মুখ থেকে </a:t>
            </a:r>
            <a:r>
              <a:rPr lang="bn-BD" sz="1200" dirty="0" smtClean="0">
                <a:latin typeface="NikoshBAN" pitchFamily="2" charset="0"/>
                <a:cs typeface="NikoshBAN" pitchFamily="2" charset="0"/>
              </a:rPr>
              <a:t>উদ্যান ফসল সংগ্রহ</a:t>
            </a:r>
            <a:r>
              <a:rPr lang="bn-BD" baseline="0" dirty="0" smtClean="0">
                <a:latin typeface="NikoshBAN" pitchFamily="2" charset="0"/>
                <a:cs typeface="NikoshBAN" pitchFamily="2" charset="0"/>
              </a:rPr>
              <a:t> এই বিষয়টি বের করবেন। তারপর পাঠ ঘোষণা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dirty="0"/>
          </a:p>
        </p:txBody>
      </p:sp>
    </p:spTree>
    <p:extLst>
      <p:ext uri="{BB962C8B-B14F-4D97-AF65-F5344CB8AC3E}">
        <p14:creationId xmlns:p14="http://schemas.microsoft.com/office/powerpoint/2010/main" val="126603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dirty="0"/>
          </a:p>
        </p:txBody>
      </p:sp>
    </p:spTree>
    <p:extLst>
      <p:ext uri="{BB962C8B-B14F-4D97-AF65-F5344CB8AC3E}">
        <p14:creationId xmlns:p14="http://schemas.microsoft.com/office/powerpoint/2010/main" val="335135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dirty="0"/>
          </a:p>
        </p:txBody>
      </p:sp>
    </p:spTree>
    <p:extLst>
      <p:ext uri="{BB962C8B-B14F-4D97-AF65-F5344CB8AC3E}">
        <p14:creationId xmlns:p14="http://schemas.microsoft.com/office/powerpoint/2010/main" val="148345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উদ্যান</a:t>
            </a:r>
            <a:r>
              <a:rPr lang="bn-BD" baseline="0" dirty="0" smtClean="0"/>
              <a:t> ফসল সাধারনত দু ভাবে তোলা যায় এ সম্পর্কে ধারনা দিতে হবে। </a:t>
            </a:r>
          </a:p>
          <a:p>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লিচু বা জাম্বুরার ক্ষেত্রে</a:t>
            </a:r>
            <a:r>
              <a:rPr lang="bn-BD" baseline="0" dirty="0" smtClean="0"/>
              <a:t> এদের গাছ থেকে পারার পর স্বাদ একই থাকে তাই এদেরকে পুরোপুরি ভাবে পাকার পর  সংগ্রহ করতে হবে। আর আম কাঠাল এর ক্ষেত্রে পাড়ার পরেও এদের সুক্রোজ বৃদ্ধি পায়। ফলে এরা স্বাদ বৃদ্ধি করে ও সুগন্ধ ছড়ায় ফলে এদের পাকার আগেও সংগ্রহ করা যায়। এ বিষয়টি বুঝিয়ে দিতে হবে। </a:t>
            </a:r>
          </a:p>
        </p:txBody>
      </p:sp>
      <p:sp>
        <p:nvSpPr>
          <p:cNvPr id="4" name="Slide Number Placeholder 3"/>
          <p:cNvSpPr>
            <a:spLocks noGrp="1"/>
          </p:cNvSpPr>
          <p:nvPr>
            <p:ph type="sldNum" sz="quarter" idx="10"/>
          </p:nvPr>
        </p:nvSpPr>
        <p:spPr/>
        <p:txBody>
          <a:bodyPr/>
          <a:lstStyle/>
          <a:p>
            <a:fld id="{2A788696-DA77-436A-9B2F-3833355C9DEF}"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মন্ডলী এই কাজ ছাড়া অন্য কাজও দিতে পারবে। সকলের অংশ</a:t>
            </a:r>
            <a:r>
              <a:rPr lang="bn-BD" sz="1200" kern="1200" baseline="0" dirty="0" smtClean="0">
                <a:solidFill>
                  <a:schemeClr val="tx1"/>
                </a:solidFill>
                <a:latin typeface="+mn-lt"/>
                <a:ea typeface="+mn-ea"/>
                <a:cs typeface="+mn-cs"/>
              </a:rPr>
              <a:t> গ্রহন করাবেন।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10</a:t>
            </a:fld>
            <a:endParaRPr lang="en-US"/>
          </a:p>
        </p:txBody>
      </p:sp>
    </p:spTree>
    <p:extLst>
      <p:ext uri="{BB962C8B-B14F-4D97-AF65-F5344CB8AC3E}">
        <p14:creationId xmlns:p14="http://schemas.microsoft.com/office/powerpoint/2010/main" val="30007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উদ্যান</a:t>
            </a:r>
            <a:r>
              <a:rPr lang="bn-BD" baseline="0" dirty="0" smtClean="0"/>
              <a:t> ফসল সংগ্রহের জন্য প্লাস্টিক ঝুড়ি ও বাশের ঝুড়ি ব্যাবহার করা যায়।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2FF98-31AA-46CB-8D31-932F90F098BA}" type="datetimeFigureOut">
              <a:rPr lang="en-US" smtClean="0"/>
              <a:pPr/>
              <a:t>8/6/2016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39FA-9572-4A11-ABE0-A75BC3BAF6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3.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apurbafaridpur@gmail.co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chi cillect.jpg"/>
          <p:cNvPicPr>
            <a:picLocks noChangeAspect="1"/>
          </p:cNvPicPr>
          <p:nvPr/>
        </p:nvPicPr>
        <p:blipFill>
          <a:blip r:embed="rId3"/>
          <a:stretch>
            <a:fillRect/>
          </a:stretch>
        </p:blipFill>
        <p:spPr>
          <a:xfrm>
            <a:off x="4724400" y="1447800"/>
            <a:ext cx="3886200" cy="2743200"/>
          </a:xfrm>
          <a:prstGeom prst="roundRect">
            <a:avLst/>
          </a:prstGeom>
          <a:ln w="38100">
            <a:solidFill>
              <a:srgbClr val="7030A0"/>
            </a:solidFill>
          </a:ln>
        </p:spPr>
      </p:pic>
      <p:sp>
        <p:nvSpPr>
          <p:cNvPr id="4" name="TextBox 3"/>
          <p:cNvSpPr txBox="1"/>
          <p:nvPr/>
        </p:nvSpPr>
        <p:spPr>
          <a:xfrm>
            <a:off x="3124200" y="457200"/>
            <a:ext cx="2971800"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10</a:t>
            </a:fld>
            <a:endParaRPr lang="en-US"/>
          </a:p>
        </p:txBody>
      </p:sp>
      <p:sp>
        <p:nvSpPr>
          <p:cNvPr id="9" name="TextBox 8"/>
          <p:cNvSpPr txBox="1"/>
          <p:nvPr/>
        </p:nvSpPr>
        <p:spPr>
          <a:xfrm>
            <a:off x="914400" y="4419600"/>
            <a:ext cx="7239000" cy="1940957"/>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শ্রেণিতে উপস্থাপন করা হয়েছে এমন উপায় ছাড়া আর কোন কোন উপায়ে উদ্যান ফসল সংগ্রহ করা যায় তা চিন্তা কর এবং লিখ। </a:t>
            </a:r>
            <a:endParaRPr lang="en-US" sz="3600" dirty="0">
              <a:latin typeface="NikoshBAN" pitchFamily="2" charset="0"/>
              <a:cs typeface="NikoshBAN" pitchFamily="2" charset="0"/>
            </a:endParaRPr>
          </a:p>
        </p:txBody>
      </p:sp>
      <p:pic>
        <p:nvPicPr>
          <p:cNvPr id="5" name="Picture 4" descr="2013-Puerto-Escondido-MX-084-58.jpg"/>
          <p:cNvPicPr>
            <a:picLocks noChangeAspect="1"/>
          </p:cNvPicPr>
          <p:nvPr/>
        </p:nvPicPr>
        <p:blipFill>
          <a:blip r:embed="rId4" cstate="print"/>
          <a:stretch>
            <a:fillRect/>
          </a:stretch>
        </p:blipFill>
        <p:spPr>
          <a:xfrm>
            <a:off x="685800" y="1447800"/>
            <a:ext cx="3886200" cy="2743200"/>
          </a:xfrm>
          <a:prstGeom prst="roundRect">
            <a:avLst/>
          </a:prstGeom>
          <a:ln w="38100">
            <a:solidFill>
              <a:srgbClr val="7030A0"/>
            </a:solidFill>
          </a:ln>
        </p:spPr>
      </p:pic>
    </p:spTree>
    <p:extLst>
      <p:ext uri="{BB962C8B-B14F-4D97-AF65-F5344CB8AC3E}">
        <p14:creationId xmlns:p14="http://schemas.microsoft.com/office/powerpoint/2010/main" val="3164180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ower20131208175928.jpg"/>
          <p:cNvPicPr>
            <a:picLocks noChangeAspect="1"/>
          </p:cNvPicPr>
          <p:nvPr/>
        </p:nvPicPr>
        <p:blipFill>
          <a:blip r:embed="rId3"/>
          <a:stretch>
            <a:fillRect/>
          </a:stretch>
        </p:blipFill>
        <p:spPr>
          <a:xfrm>
            <a:off x="762000" y="1828800"/>
            <a:ext cx="3810000" cy="2920488"/>
          </a:xfrm>
          <a:prstGeom prst="roundRect">
            <a:avLst/>
          </a:prstGeom>
          <a:ln w="38100">
            <a:solidFill>
              <a:srgbClr val="7030A0"/>
            </a:solidFill>
          </a:ln>
        </p:spPr>
      </p:pic>
      <p:pic>
        <p:nvPicPr>
          <p:cNvPr id="12" name="Picture 11" descr="ECF.jpg"/>
          <p:cNvPicPr>
            <a:picLocks noChangeAspect="1"/>
          </p:cNvPicPr>
          <p:nvPr/>
        </p:nvPicPr>
        <p:blipFill>
          <a:blip r:embed="rId4"/>
          <a:stretch>
            <a:fillRect/>
          </a:stretch>
        </p:blipFill>
        <p:spPr>
          <a:xfrm>
            <a:off x="4800600" y="1828800"/>
            <a:ext cx="3810000" cy="2895600"/>
          </a:xfrm>
          <a:prstGeom prst="roundRect">
            <a:avLst/>
          </a:prstGeom>
          <a:ln w="38100">
            <a:solidFill>
              <a:srgbClr val="7030A0"/>
            </a:solidFill>
          </a:ln>
        </p:spPr>
      </p:pic>
      <p:pic>
        <p:nvPicPr>
          <p:cNvPr id="9" name="Picture 8" descr="Tormuj.jpg"/>
          <p:cNvPicPr>
            <a:picLocks noChangeAspect="1"/>
          </p:cNvPicPr>
          <p:nvPr/>
        </p:nvPicPr>
        <p:blipFill>
          <a:blip r:embed="rId5"/>
          <a:srcRect t="15347" b="2542"/>
          <a:stretch>
            <a:fillRect/>
          </a:stretch>
        </p:blipFill>
        <p:spPr>
          <a:xfrm>
            <a:off x="4724400" y="1676400"/>
            <a:ext cx="3973830" cy="3200400"/>
          </a:xfrm>
          <a:prstGeom prst="roundRect">
            <a:avLst/>
          </a:prstGeom>
          <a:ln w="38100">
            <a:noFill/>
          </a:ln>
        </p:spPr>
      </p:pic>
      <p:pic>
        <p:nvPicPr>
          <p:cNvPr id="8" name="Picture 7" descr="lichi cillect.jpg"/>
          <p:cNvPicPr>
            <a:picLocks noChangeAspect="1"/>
          </p:cNvPicPr>
          <p:nvPr/>
        </p:nvPicPr>
        <p:blipFill>
          <a:blip r:embed="rId6"/>
          <a:srcRect l="-4242" t="5455" r="303" b="-3030"/>
          <a:stretch>
            <a:fillRect/>
          </a:stretch>
        </p:blipFill>
        <p:spPr>
          <a:xfrm>
            <a:off x="381000" y="1676400"/>
            <a:ext cx="4343400" cy="3505200"/>
          </a:xfrm>
          <a:prstGeom prst="roundRect">
            <a:avLst/>
          </a:prstGeom>
          <a:ln w="38100">
            <a:noFill/>
          </a:ln>
        </p:spPr>
      </p:pic>
      <p:sp>
        <p:nvSpPr>
          <p:cNvPr id="4" name="TextBox 3"/>
          <p:cNvSpPr txBox="1"/>
          <p:nvPr/>
        </p:nvSpPr>
        <p:spPr>
          <a:xfrm>
            <a:off x="2209800" y="457200"/>
            <a:ext cx="47244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উদ্যান ফসল রাখার পাত্র </a:t>
            </a:r>
            <a:endParaRPr lang="en-US" sz="3600" b="1" dirty="0">
              <a:latin typeface="NikoshBAN" pitchFamily="2" charset="0"/>
              <a:cs typeface="NikoshBAN" pitchFamily="2" charset="0"/>
            </a:endParaRPr>
          </a:p>
        </p:txBody>
      </p:sp>
      <p:sp>
        <p:nvSpPr>
          <p:cNvPr id="10" name="TextBox 9"/>
          <p:cNvSpPr txBox="1"/>
          <p:nvPr/>
        </p:nvSpPr>
        <p:spPr>
          <a:xfrm>
            <a:off x="1447800" y="3429000"/>
            <a:ext cx="1752600" cy="523220"/>
          </a:xfrm>
          <a:prstGeom prst="rect">
            <a:avLst/>
          </a:prstGeom>
          <a:noFill/>
        </p:spPr>
        <p:txBody>
          <a:bodyPr wrap="square" rtlCol="0">
            <a:spAutoFit/>
          </a:bodyPr>
          <a:lstStyle/>
          <a:p>
            <a:pPr algn="ctr"/>
            <a:r>
              <a:rPr lang="bn-BD" sz="2800" b="1" dirty="0" smtClean="0">
                <a:effectLst>
                  <a:glow rad="228600">
                    <a:schemeClr val="bg1">
                      <a:alpha val="40000"/>
                    </a:schemeClr>
                  </a:glow>
                </a:effectLst>
                <a:latin typeface="NikoshBAN" pitchFamily="2" charset="0"/>
                <a:cs typeface="NikoshBAN" pitchFamily="2" charset="0"/>
              </a:rPr>
              <a:t>প্লাস্টিক ঝুড়ি </a:t>
            </a:r>
            <a:endParaRPr lang="en-US" sz="2800" b="1" dirty="0">
              <a:effectLst>
                <a:glow rad="228600">
                  <a:schemeClr val="bg1">
                    <a:alpha val="40000"/>
                  </a:schemeClr>
                </a:glow>
              </a:effectLst>
              <a:latin typeface="NikoshBAN" pitchFamily="2" charset="0"/>
              <a:cs typeface="NikoshBAN" pitchFamily="2" charset="0"/>
            </a:endParaRPr>
          </a:p>
        </p:txBody>
      </p:sp>
      <p:sp>
        <p:nvSpPr>
          <p:cNvPr id="11" name="TextBox 10"/>
          <p:cNvSpPr txBox="1"/>
          <p:nvPr/>
        </p:nvSpPr>
        <p:spPr>
          <a:xfrm>
            <a:off x="5867400" y="3515380"/>
            <a:ext cx="1752600" cy="523220"/>
          </a:xfrm>
          <a:prstGeom prst="rect">
            <a:avLst/>
          </a:prstGeom>
          <a:noFill/>
        </p:spPr>
        <p:txBody>
          <a:bodyPr wrap="square" rtlCol="0">
            <a:spAutoFit/>
          </a:bodyPr>
          <a:lstStyle/>
          <a:p>
            <a:pPr algn="ctr"/>
            <a:r>
              <a:rPr lang="bn-BD" sz="2800" b="1" dirty="0" smtClean="0">
                <a:effectLst>
                  <a:glow rad="228600">
                    <a:schemeClr val="bg1">
                      <a:alpha val="40000"/>
                    </a:schemeClr>
                  </a:glow>
                </a:effectLst>
                <a:latin typeface="NikoshBAN" pitchFamily="2" charset="0"/>
                <a:cs typeface="NikoshBAN" pitchFamily="2" charset="0"/>
              </a:rPr>
              <a:t>বাঁশের ঝুড়ি </a:t>
            </a:r>
            <a:endParaRPr lang="en-US" sz="2800" b="1" dirty="0">
              <a:effectLst>
                <a:glow rad="228600">
                  <a:schemeClr val="bg1">
                    <a:alpha val="40000"/>
                  </a:schemeClr>
                </a:glow>
              </a:effectLst>
              <a:latin typeface="NikoshBAN" pitchFamily="2" charset="0"/>
              <a:cs typeface="NikoshBAN" pitchFamily="2" charset="0"/>
            </a:endParaRPr>
          </a:p>
        </p:txBody>
      </p:sp>
      <p:sp>
        <p:nvSpPr>
          <p:cNvPr id="13" name="TextBox 12"/>
          <p:cNvSpPr txBox="1"/>
          <p:nvPr/>
        </p:nvSpPr>
        <p:spPr>
          <a:xfrm>
            <a:off x="685800" y="4572000"/>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ক্ষেত থেকে ফসল তুলে পরিস্কার-পরিচ্ছন্ন পাত্রে রাখতে হবে। পাত্র এমন হতে হবে যাতে পণ্যের কোনো ক্ষতি না হয়।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chi cillect.jpg"/>
          <p:cNvPicPr>
            <a:picLocks noChangeAspect="1"/>
          </p:cNvPicPr>
          <p:nvPr/>
        </p:nvPicPr>
        <p:blipFill>
          <a:blip r:embed="rId3"/>
          <a:stretch>
            <a:fillRect/>
          </a:stretch>
        </p:blipFill>
        <p:spPr>
          <a:xfrm>
            <a:off x="4640551" y="1693906"/>
            <a:ext cx="3977698" cy="2784388"/>
          </a:xfrm>
          <a:prstGeom prst="roundRect">
            <a:avLst/>
          </a:prstGeom>
          <a:ln w="38100">
            <a:solidFill>
              <a:srgbClr val="7030A0"/>
            </a:solidFill>
          </a:ln>
        </p:spPr>
      </p:pic>
      <p:sp>
        <p:nvSpPr>
          <p:cNvPr id="10" name="TextBox 9"/>
          <p:cNvSpPr txBox="1"/>
          <p:nvPr/>
        </p:nvSpPr>
        <p:spPr>
          <a:xfrm>
            <a:off x="1981200" y="457200"/>
            <a:ext cx="51816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উদ্যান ফসল</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মাঠ থেকে পরিবহন</a:t>
            </a:r>
            <a:endParaRPr lang="en-US" sz="3600" b="1" dirty="0">
              <a:latin typeface="NikoshBAN" pitchFamily="2" charset="0"/>
              <a:cs typeface="NikoshBAN" pitchFamily="2" charset="0"/>
            </a:endParaRPr>
          </a:p>
        </p:txBody>
      </p:sp>
      <p:pic>
        <p:nvPicPr>
          <p:cNvPr id="5" name="Picture 4" descr="2013-Puerto-Escondido-MX-084-58.jpg"/>
          <p:cNvPicPr>
            <a:picLocks noChangeAspect="1"/>
          </p:cNvPicPr>
          <p:nvPr/>
        </p:nvPicPr>
        <p:blipFill>
          <a:blip r:embed="rId4"/>
          <a:stretch>
            <a:fillRect/>
          </a:stretch>
        </p:blipFill>
        <p:spPr>
          <a:xfrm>
            <a:off x="526047" y="1693906"/>
            <a:ext cx="3963660" cy="2784388"/>
          </a:xfrm>
          <a:prstGeom prst="roundRect">
            <a:avLst/>
          </a:prstGeom>
          <a:ln w="38100">
            <a:solidFill>
              <a:srgbClr val="7030A0"/>
            </a:solidFill>
          </a:ln>
        </p:spPr>
      </p:pic>
      <p:pic>
        <p:nvPicPr>
          <p:cNvPr id="7" name="Picture 6" descr="Flower20131208175928.jpg"/>
          <p:cNvPicPr>
            <a:picLocks noChangeAspect="1"/>
          </p:cNvPicPr>
          <p:nvPr/>
        </p:nvPicPr>
        <p:blipFill>
          <a:blip r:embed="rId5"/>
          <a:stretch>
            <a:fillRect/>
          </a:stretch>
        </p:blipFill>
        <p:spPr>
          <a:xfrm>
            <a:off x="4640716" y="1693906"/>
            <a:ext cx="3969884" cy="2784388"/>
          </a:xfrm>
          <a:prstGeom prst="roundRect">
            <a:avLst/>
          </a:prstGeom>
          <a:ln w="38100">
            <a:solidFill>
              <a:srgbClr val="7030A0"/>
            </a:solidFill>
          </a:ln>
        </p:spPr>
      </p:pic>
      <p:pic>
        <p:nvPicPr>
          <p:cNvPr id="9" name="Picture 8" descr="Tormuj.jpg"/>
          <p:cNvPicPr>
            <a:picLocks noChangeAspect="1"/>
          </p:cNvPicPr>
          <p:nvPr/>
        </p:nvPicPr>
        <p:blipFill>
          <a:blip r:embed="rId6"/>
          <a:stretch>
            <a:fillRect/>
          </a:stretch>
        </p:blipFill>
        <p:spPr>
          <a:xfrm>
            <a:off x="525751" y="1693906"/>
            <a:ext cx="3977698" cy="2784388"/>
          </a:xfrm>
          <a:prstGeom prst="roundRect">
            <a:avLst/>
          </a:prstGeom>
          <a:ln w="38100">
            <a:solidFill>
              <a:srgbClr val="7030A0"/>
            </a:solidFill>
          </a:ln>
        </p:spPr>
      </p:pic>
      <p:sp>
        <p:nvSpPr>
          <p:cNvPr id="11" name="TextBox 10"/>
          <p:cNvSpPr txBox="1"/>
          <p:nvPr/>
        </p:nvSpPr>
        <p:spPr>
          <a:xfrm>
            <a:off x="685800" y="4876800"/>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মাঠ থেকে বাছাই করার স্থানে পণ্য নেওয়ার সময় সতর্ক থাকতে হবে। পণ্যভর্তি পাত্র আছড়ে ফেলা যাবে না।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ormuj.jpg"/>
          <p:cNvPicPr>
            <a:picLocks noChangeAspect="1"/>
          </p:cNvPicPr>
          <p:nvPr/>
        </p:nvPicPr>
        <p:blipFill>
          <a:blip r:embed="rId3" cstate="print"/>
          <a:stretch>
            <a:fillRect/>
          </a:stretch>
        </p:blipFill>
        <p:spPr>
          <a:xfrm>
            <a:off x="380999" y="1600200"/>
            <a:ext cx="4118919" cy="3048000"/>
          </a:xfrm>
          <a:prstGeom prst="roundRect">
            <a:avLst/>
          </a:prstGeom>
          <a:ln w="38100">
            <a:solidFill>
              <a:srgbClr val="7030A0"/>
            </a:solidFill>
          </a:ln>
        </p:spPr>
      </p:pic>
      <p:sp>
        <p:nvSpPr>
          <p:cNvPr id="10" name="TextBox 9"/>
          <p:cNvSpPr txBox="1"/>
          <p:nvPr/>
        </p:nvSpPr>
        <p:spPr>
          <a:xfrm>
            <a:off x="1981200" y="685800"/>
            <a:ext cx="51816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পণ্য বাছাই</a:t>
            </a:r>
            <a:endParaRPr lang="en-US" sz="3600" b="1" dirty="0">
              <a:latin typeface="NikoshBAN" pitchFamily="2" charset="0"/>
              <a:cs typeface="NikoshBAN" pitchFamily="2" charset="0"/>
            </a:endParaRPr>
          </a:p>
        </p:txBody>
      </p:sp>
      <p:pic>
        <p:nvPicPr>
          <p:cNvPr id="8" name="Picture 7" descr="lichi cillect.jpg"/>
          <p:cNvPicPr>
            <a:picLocks noChangeAspect="1"/>
          </p:cNvPicPr>
          <p:nvPr/>
        </p:nvPicPr>
        <p:blipFill>
          <a:blip r:embed="rId4"/>
          <a:stretch>
            <a:fillRect/>
          </a:stretch>
        </p:blipFill>
        <p:spPr>
          <a:xfrm>
            <a:off x="4747053" y="1600200"/>
            <a:ext cx="4118919" cy="3048000"/>
          </a:xfrm>
          <a:prstGeom prst="roundRect">
            <a:avLst/>
          </a:prstGeom>
          <a:ln w="38100">
            <a:solidFill>
              <a:srgbClr val="7030A0"/>
            </a:solidFill>
          </a:ln>
        </p:spPr>
      </p:pic>
      <p:pic>
        <p:nvPicPr>
          <p:cNvPr id="5" name="Picture 4" descr="2013-Puerto-Escondido-MX-084-58.jpg"/>
          <p:cNvPicPr>
            <a:picLocks noChangeAspect="1"/>
          </p:cNvPicPr>
          <p:nvPr/>
        </p:nvPicPr>
        <p:blipFill>
          <a:blip r:embed="rId5"/>
          <a:stretch>
            <a:fillRect/>
          </a:stretch>
        </p:blipFill>
        <p:spPr>
          <a:xfrm>
            <a:off x="381000" y="1600200"/>
            <a:ext cx="4104384" cy="3048000"/>
          </a:xfrm>
          <a:prstGeom prst="roundRect">
            <a:avLst/>
          </a:prstGeom>
          <a:ln w="38100">
            <a:solidFill>
              <a:srgbClr val="7030A0"/>
            </a:solidFill>
          </a:ln>
        </p:spPr>
      </p:pic>
      <p:pic>
        <p:nvPicPr>
          <p:cNvPr id="7" name="Picture 6" descr="Flower20131208175928.jpg"/>
          <p:cNvPicPr>
            <a:picLocks noChangeAspect="1"/>
          </p:cNvPicPr>
          <p:nvPr/>
        </p:nvPicPr>
        <p:blipFill>
          <a:blip r:embed="rId6"/>
          <a:stretch>
            <a:fillRect/>
          </a:stretch>
        </p:blipFill>
        <p:spPr>
          <a:xfrm>
            <a:off x="4724400" y="1600200"/>
            <a:ext cx="4118919" cy="3048000"/>
          </a:xfrm>
          <a:prstGeom prst="roundRect">
            <a:avLst/>
          </a:prstGeom>
          <a:ln w="38100">
            <a:solidFill>
              <a:srgbClr val="7030A0"/>
            </a:solidFill>
          </a:ln>
        </p:spPr>
      </p:pic>
      <p:sp>
        <p:nvSpPr>
          <p:cNvPr id="9" name="TextBox 8"/>
          <p:cNvSpPr txBox="1"/>
          <p:nvPr/>
        </p:nvSpPr>
        <p:spPr>
          <a:xfrm>
            <a:off x="685800" y="5040392"/>
            <a:ext cx="8001000" cy="1055608"/>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পণ্য মাঠ থেকে </a:t>
            </a:r>
            <a:r>
              <a:rPr lang="bn-BD" sz="2800" dirty="0" smtClean="0">
                <a:latin typeface="NikoshBAN" pitchFamily="2" charset="0"/>
                <a:cs typeface="NikoshBAN" pitchFamily="2" charset="0"/>
              </a:rPr>
              <a:t>আনার</a:t>
            </a:r>
            <a:r>
              <a:rPr lang="bn-IN" sz="2800" dirty="0" smtClean="0">
                <a:latin typeface="NikoshBAN" pitchFamily="2" charset="0"/>
                <a:cs typeface="NikoshBAN" pitchFamily="2" charset="0"/>
              </a:rPr>
              <a:t> পর</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প্রথমে অগ্রহনযোগ্য পণ্য বেছে আলাদা করতে হবে। তারপর আকার আকৃতি অনুযায়ী কয়েকটা ভাগে ভাগ করতে হবে।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858000" cy="1093768"/>
          </a:xfrm>
          <a:prstGeom prst="star32">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err="1" smtClean="0">
                <a:latin typeface="NikoshBAN" pitchFamily="2" charset="0"/>
                <a:cs typeface="NikoshBAN" pitchFamily="2" charset="0"/>
              </a:rPr>
              <a:t>এসো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নিচের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ভিডিওটি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দেখি</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9" name="Slide Number Placeholder 8"/>
          <p:cNvSpPr>
            <a:spLocks noGrp="1"/>
          </p:cNvSpPr>
          <p:nvPr>
            <p:ph type="sldNum" sz="quarter" idx="12"/>
          </p:nvPr>
        </p:nvSpPr>
        <p:spPr/>
        <p:txBody>
          <a:bodyPr/>
          <a:lstStyle/>
          <a:p>
            <a:fld id="{E21E915E-1161-4054-91F7-75EE0522D54F}" type="slidenum">
              <a:rPr lang="en-US" smtClean="0"/>
              <a:pPr/>
              <a:t>14</a:t>
            </a:fld>
            <a:endParaRPr lang="en-US"/>
          </a:p>
        </p:txBody>
      </p:sp>
      <p:sp>
        <p:nvSpPr>
          <p:cNvPr id="10" name="Footer Placeholder 9"/>
          <p:cNvSpPr>
            <a:spLocks noGrp="1"/>
          </p:cNvSpPr>
          <p:nvPr>
            <p:ph type="ftr" sz="quarter" idx="11"/>
          </p:nvPr>
        </p:nvSpPr>
        <p:spPr/>
        <p:txBody>
          <a:bodyPr/>
          <a:lstStyle/>
          <a:p>
            <a:r>
              <a:rPr lang="en-US" smtClean="0"/>
              <a:t>Apurba Kumar Das</a:t>
            </a:r>
            <a:endParaRPr lang="en-US"/>
          </a:p>
        </p:txBody>
      </p:sp>
      <p:sp>
        <p:nvSpPr>
          <p:cNvPr id="7" name="TextBox 6"/>
          <p:cNvSpPr txBox="1"/>
          <p:nvPr/>
        </p:nvSpPr>
        <p:spPr>
          <a:xfrm>
            <a:off x="1676400" y="4876800"/>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ভিডিওটিতে আমরা কী দেখতে পেলাম?</a:t>
            </a:r>
            <a:endParaRPr lang="en-US" sz="3200" dirty="0">
              <a:latin typeface="NikoshBAN" pitchFamily="2" charset="0"/>
              <a:cs typeface="NikoshBAN" pitchFamily="2" charset="0"/>
            </a:endParaRPr>
          </a:p>
        </p:txBody>
      </p:sp>
      <p:sp>
        <p:nvSpPr>
          <p:cNvPr id="8" name="TextBox 7"/>
          <p:cNvSpPr txBox="1"/>
          <p:nvPr/>
        </p:nvSpPr>
        <p:spPr>
          <a:xfrm>
            <a:off x="1676400" y="4876800"/>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পণ্য সংগ্রহ, পরিবহন ও পণ্য বাছাই। </a:t>
            </a:r>
            <a:endParaRPr lang="en-US" sz="3200" dirty="0">
              <a:latin typeface="NikoshBAN" pitchFamily="2" charset="0"/>
              <a:cs typeface="NikoshBAN" pitchFamily="2" charset="0"/>
            </a:endParaRPr>
          </a:p>
        </p:txBody>
      </p:sp>
      <p:graphicFrame>
        <p:nvGraphicFramePr>
          <p:cNvPr id="3" name="Object 3">
            <a:hlinkClick r:id="" action="ppaction://ole?verb=0"/>
          </p:cNvPr>
          <p:cNvGraphicFramePr>
            <a:graphicFrameLocks noChangeAspect="1"/>
          </p:cNvGraphicFramePr>
          <p:nvPr>
            <p:extLst>
              <p:ext uri="{D42A27DB-BD31-4B8C-83A1-F6EECF244321}">
                <p14:modId xmlns:p14="http://schemas.microsoft.com/office/powerpoint/2010/main" val="621008212"/>
              </p:ext>
            </p:extLst>
          </p:nvPr>
        </p:nvGraphicFramePr>
        <p:xfrm>
          <a:off x="3030538" y="3086100"/>
          <a:ext cx="3084512" cy="685800"/>
        </p:xfrm>
        <a:graphic>
          <a:graphicData uri="http://schemas.openxmlformats.org/presentationml/2006/ole">
            <mc:AlternateContent xmlns:mc="http://schemas.openxmlformats.org/markup-compatibility/2006">
              <mc:Choice xmlns:v="urn:schemas-microsoft-com:vml" Requires="v">
                <p:oleObj spid="_x0000_s1051" name="Packager Shell Object" showAsIcon="1" r:id="rId4" imgW="3084120" imgH="685800" progId="Package">
                  <p:embed/>
                </p:oleObj>
              </mc:Choice>
              <mc:Fallback>
                <p:oleObj name="Packager Shell Object" showAsIcon="1" r:id="rId4" imgW="3084120" imgH="685800" progId="Package">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3086100"/>
                        <a:ext cx="30845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4564900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ormuj.jpg"/>
          <p:cNvPicPr>
            <a:picLocks noChangeAspect="1"/>
          </p:cNvPicPr>
          <p:nvPr/>
        </p:nvPicPr>
        <p:blipFill>
          <a:blip r:embed="rId3"/>
          <a:stretch>
            <a:fillRect/>
          </a:stretch>
        </p:blipFill>
        <p:spPr>
          <a:xfrm>
            <a:off x="4648200" y="1676400"/>
            <a:ext cx="3810000" cy="3048000"/>
          </a:xfrm>
          <a:prstGeom prst="roundRect">
            <a:avLst/>
          </a:prstGeom>
          <a:ln w="38100">
            <a:solidFill>
              <a:srgbClr val="7030A0"/>
            </a:solidFill>
          </a:ln>
        </p:spPr>
      </p:pic>
      <p:sp>
        <p:nvSpPr>
          <p:cNvPr id="10" name="TextBox 9"/>
          <p:cNvSpPr txBox="1"/>
          <p:nvPr/>
        </p:nvSpPr>
        <p:spPr>
          <a:xfrm>
            <a:off x="1981200" y="457200"/>
            <a:ext cx="51816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উদ্যান ফসল হিমাগারে</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সংরক্ষন</a:t>
            </a:r>
            <a:endParaRPr lang="en-US" sz="3600" b="1" dirty="0">
              <a:latin typeface="NikoshBAN" pitchFamily="2" charset="0"/>
              <a:cs typeface="NikoshBAN" pitchFamily="2" charset="0"/>
            </a:endParaRPr>
          </a:p>
        </p:txBody>
      </p:sp>
      <p:pic>
        <p:nvPicPr>
          <p:cNvPr id="5" name="Picture 4" descr="2013-Puerto-Escondido-MX-084-58.jpg"/>
          <p:cNvPicPr>
            <a:picLocks noChangeAspect="1"/>
          </p:cNvPicPr>
          <p:nvPr/>
        </p:nvPicPr>
        <p:blipFill>
          <a:blip r:embed="rId4"/>
          <a:stretch>
            <a:fillRect/>
          </a:stretch>
        </p:blipFill>
        <p:spPr>
          <a:xfrm>
            <a:off x="609600" y="1676400"/>
            <a:ext cx="3796553" cy="3048000"/>
          </a:xfrm>
          <a:prstGeom prst="roundRect">
            <a:avLst/>
          </a:prstGeom>
          <a:ln w="38100">
            <a:solidFill>
              <a:srgbClr val="7030A0"/>
            </a:solidFill>
          </a:ln>
        </p:spPr>
      </p:pic>
      <p:pic>
        <p:nvPicPr>
          <p:cNvPr id="7" name="Picture 6" descr="Flower20131208175928.jpg"/>
          <p:cNvPicPr>
            <a:picLocks noChangeAspect="1"/>
          </p:cNvPicPr>
          <p:nvPr/>
        </p:nvPicPr>
        <p:blipFill>
          <a:blip r:embed="rId5"/>
          <a:stretch>
            <a:fillRect/>
          </a:stretch>
        </p:blipFill>
        <p:spPr>
          <a:xfrm>
            <a:off x="609600" y="1676400"/>
            <a:ext cx="3810000" cy="3048000"/>
          </a:xfrm>
          <a:prstGeom prst="roundRect">
            <a:avLst/>
          </a:prstGeom>
          <a:ln w="38100">
            <a:solidFill>
              <a:srgbClr val="7030A0"/>
            </a:solidFill>
          </a:ln>
        </p:spPr>
      </p:pic>
      <p:pic>
        <p:nvPicPr>
          <p:cNvPr id="8" name="Picture 7" descr="lichi cillect.jpg"/>
          <p:cNvPicPr>
            <a:picLocks noChangeAspect="1"/>
          </p:cNvPicPr>
          <p:nvPr/>
        </p:nvPicPr>
        <p:blipFill>
          <a:blip r:embed="rId6"/>
          <a:srcRect l="14000" r="16000" b="9086"/>
          <a:stretch>
            <a:fillRect/>
          </a:stretch>
        </p:blipFill>
        <p:spPr>
          <a:xfrm>
            <a:off x="4648199" y="1676400"/>
            <a:ext cx="3840719" cy="3048000"/>
          </a:xfrm>
          <a:prstGeom prst="roundRect">
            <a:avLst/>
          </a:prstGeom>
          <a:ln w="38100">
            <a:solidFill>
              <a:srgbClr val="7030A0"/>
            </a:solidFill>
          </a:ln>
        </p:spPr>
      </p:pic>
      <p:sp>
        <p:nvSpPr>
          <p:cNvPr id="12" name="TextBox 11"/>
          <p:cNvSpPr txBox="1"/>
          <p:nvPr/>
        </p:nvSpPr>
        <p:spPr>
          <a:xfrm>
            <a:off x="685800" y="5056584"/>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উদ্যান ফসল দ্রুত পচনশীল। তাই একে হিমাগারে </a:t>
            </a:r>
            <a:r>
              <a:rPr lang="bn-BD" sz="3200" dirty="0" smtClean="0">
                <a:latin typeface="NikoshBAN" pitchFamily="2" charset="0"/>
                <a:cs typeface="NikoshBAN" pitchFamily="2" charset="0"/>
              </a:rPr>
              <a:t>সংরক্ষ</a:t>
            </a:r>
            <a:r>
              <a:rPr lang="bn-IN" sz="3200" dirty="0" smtClean="0">
                <a:latin typeface="NikoshBAN" pitchFamily="2" charset="0"/>
                <a:cs typeface="NikoshBAN" pitchFamily="2" charset="0"/>
              </a:rPr>
              <a:t>ণ </a:t>
            </a:r>
            <a:r>
              <a:rPr lang="bn-BD" sz="3200" dirty="0" smtClean="0">
                <a:latin typeface="NikoshBAN" pitchFamily="2" charset="0"/>
                <a:cs typeface="NikoshBAN" pitchFamily="2" charset="0"/>
              </a:rPr>
              <a:t>করতে </a:t>
            </a:r>
            <a:r>
              <a:rPr lang="bn-BD" sz="3200" dirty="0" smtClean="0">
                <a:latin typeface="NikoshBAN" pitchFamily="2" charset="0"/>
                <a:cs typeface="NikoshBAN" pitchFamily="2" charset="0"/>
              </a:rPr>
              <a:t>হয়। </a:t>
            </a:r>
            <a:endParaRPr lang="en-US" sz="3200" dirty="0">
              <a:latin typeface="NikoshBAN" pitchFamily="2" charset="0"/>
              <a:cs typeface="NikoshBAN" pitchFamily="2"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Puerto-Escondido-MX-084-58.jpg"/>
          <p:cNvPicPr>
            <a:picLocks noChangeAspect="1"/>
          </p:cNvPicPr>
          <p:nvPr/>
        </p:nvPicPr>
        <p:blipFill>
          <a:blip r:embed="rId3"/>
          <a:stretch>
            <a:fillRect/>
          </a:stretch>
        </p:blipFill>
        <p:spPr>
          <a:xfrm>
            <a:off x="762000" y="1371600"/>
            <a:ext cx="3505200" cy="2368447"/>
          </a:xfrm>
          <a:prstGeom prst="roundRect">
            <a:avLst/>
          </a:prstGeom>
          <a:ln w="38100">
            <a:solidFill>
              <a:srgbClr val="7030A0"/>
            </a:solidFill>
          </a:ln>
        </p:spPr>
      </p:pic>
      <p:pic>
        <p:nvPicPr>
          <p:cNvPr id="7" name="Picture 6" descr="Flower20131208175928.jpg"/>
          <p:cNvPicPr>
            <a:picLocks noChangeAspect="1"/>
          </p:cNvPicPr>
          <p:nvPr/>
        </p:nvPicPr>
        <p:blipFill>
          <a:blip r:embed="rId4" cstate="print"/>
          <a:stretch>
            <a:fillRect/>
          </a:stretch>
        </p:blipFill>
        <p:spPr>
          <a:xfrm>
            <a:off x="4876800" y="1371601"/>
            <a:ext cx="3505200" cy="2362200"/>
          </a:xfrm>
          <a:prstGeom prst="roundRect">
            <a:avLst/>
          </a:prstGeom>
          <a:ln w="38100">
            <a:solidFill>
              <a:srgbClr val="7030A0"/>
            </a:solidFill>
          </a:ln>
        </p:spPr>
      </p:pic>
      <p:pic>
        <p:nvPicPr>
          <p:cNvPr id="9" name="Picture 8" descr="Tormuj.jpg"/>
          <p:cNvPicPr>
            <a:picLocks noChangeAspect="1"/>
          </p:cNvPicPr>
          <p:nvPr/>
        </p:nvPicPr>
        <p:blipFill>
          <a:blip r:embed="rId5"/>
          <a:stretch>
            <a:fillRect/>
          </a:stretch>
        </p:blipFill>
        <p:spPr>
          <a:xfrm>
            <a:off x="762000" y="3886200"/>
            <a:ext cx="3505200" cy="2362200"/>
          </a:xfrm>
          <a:prstGeom prst="roundRect">
            <a:avLst/>
          </a:prstGeom>
          <a:ln w="38100">
            <a:solidFill>
              <a:srgbClr val="7030A0"/>
            </a:solidFill>
          </a:ln>
        </p:spPr>
      </p:pic>
      <p:sp>
        <p:nvSpPr>
          <p:cNvPr id="10" name="TextBox 9"/>
          <p:cNvSpPr txBox="1"/>
          <p:nvPr/>
        </p:nvSpPr>
        <p:spPr>
          <a:xfrm>
            <a:off x="1981200" y="457200"/>
            <a:ext cx="51816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পণ্য বিক্রয়</a:t>
            </a:r>
            <a:endParaRPr lang="en-US" sz="3600" b="1" dirty="0">
              <a:latin typeface="NikoshBAN" pitchFamily="2" charset="0"/>
              <a:cs typeface="NikoshBAN" pitchFamily="2" charset="0"/>
            </a:endParaRPr>
          </a:p>
        </p:txBody>
      </p:sp>
      <p:pic>
        <p:nvPicPr>
          <p:cNvPr id="8" name="Picture 7" descr="lichi cillect.jpg"/>
          <p:cNvPicPr>
            <a:picLocks noChangeAspect="1"/>
          </p:cNvPicPr>
          <p:nvPr/>
        </p:nvPicPr>
        <p:blipFill>
          <a:blip r:embed="rId6"/>
          <a:stretch>
            <a:fillRect/>
          </a:stretch>
        </p:blipFill>
        <p:spPr>
          <a:xfrm>
            <a:off x="4876800" y="3886200"/>
            <a:ext cx="3505200" cy="2362200"/>
          </a:xfrm>
          <a:prstGeom prst="roundRect">
            <a:avLst/>
          </a:prstGeom>
          <a:ln w="38100">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900" decel="100000" fill="hold"/>
                                        <p:tgtEl>
                                          <p:spTgt spid="1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chi cillect.jpg"/>
          <p:cNvPicPr>
            <a:picLocks noChangeAspect="1"/>
          </p:cNvPicPr>
          <p:nvPr/>
        </p:nvPicPr>
        <p:blipFill>
          <a:blip r:embed="rId3"/>
          <a:stretch>
            <a:fillRect/>
          </a:stretch>
        </p:blipFill>
        <p:spPr>
          <a:xfrm>
            <a:off x="3352800" y="3095584"/>
            <a:ext cx="2486024" cy="1476416"/>
          </a:xfrm>
          <a:prstGeom prst="roundRect">
            <a:avLst/>
          </a:prstGeom>
          <a:ln w="38100">
            <a:solidFill>
              <a:srgbClr val="7030A0"/>
            </a:solidFill>
          </a:ln>
        </p:spPr>
      </p:pic>
      <p:pic>
        <p:nvPicPr>
          <p:cNvPr id="10" name="Picture 9" descr="Flower20131208175928.jpg"/>
          <p:cNvPicPr>
            <a:picLocks noChangeAspect="1"/>
          </p:cNvPicPr>
          <p:nvPr/>
        </p:nvPicPr>
        <p:blipFill>
          <a:blip r:embed="rId4" cstate="print"/>
          <a:stretch>
            <a:fillRect/>
          </a:stretch>
        </p:blipFill>
        <p:spPr>
          <a:xfrm>
            <a:off x="6172200" y="3095584"/>
            <a:ext cx="2486024" cy="1476416"/>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MC_Apurba Agriculture C7</a:t>
            </a:r>
            <a:endParaRPr lang="en-US"/>
          </a:p>
        </p:txBody>
      </p:sp>
      <p:sp>
        <p:nvSpPr>
          <p:cNvPr id="3" name="TextBox 2"/>
          <p:cNvSpPr txBox="1"/>
          <p:nvPr/>
        </p:nvSpPr>
        <p:spPr>
          <a:xfrm>
            <a:off x="685800" y="4740354"/>
            <a:ext cx="7772400" cy="173664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উদ্যান ফসল সংগ্রহ থেকে শুরু করে বাজারজাত করা পর্যন্ত কোন ধাপে কী করা হয় তা আলোচনা করে শ্রেণিতে উপস্থাপন কর।  </a:t>
            </a:r>
            <a:endParaRPr lang="en-US" sz="3200" dirty="0">
              <a:latin typeface="NikoshBAN" pitchFamily="2" charset="0"/>
              <a:cs typeface="NikoshBAN" pitchFamily="2" charset="0"/>
            </a:endParaRPr>
          </a:p>
        </p:txBody>
      </p:sp>
      <p:sp>
        <p:nvSpPr>
          <p:cNvPr id="4" name="TextBox 3"/>
          <p:cNvSpPr txBox="1"/>
          <p:nvPr/>
        </p:nvSpPr>
        <p:spPr>
          <a:xfrm>
            <a:off x="1828800" y="304800"/>
            <a:ext cx="5410200" cy="1021556"/>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দলগত কাজ</a:t>
            </a:r>
            <a:endParaRPr lang="en-US" sz="54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5"/>
          <a:stretch>
            <a:fillRect/>
          </a:stretch>
        </p:blipFill>
        <p:spPr>
          <a:xfrm>
            <a:off x="685800" y="1447800"/>
            <a:ext cx="2410690" cy="1420148"/>
          </a:xfrm>
          <a:prstGeom prst="roundRect">
            <a:avLst/>
          </a:prstGeom>
          <a:ln w="38100">
            <a:solidFill>
              <a:srgbClr val="7030A0"/>
            </a:solidFill>
          </a:ln>
        </p:spPr>
      </p:pic>
      <p:pic>
        <p:nvPicPr>
          <p:cNvPr id="6" name="Picture 5" descr="ECF.jpg"/>
          <p:cNvPicPr>
            <a:picLocks noChangeAspect="1"/>
          </p:cNvPicPr>
          <p:nvPr/>
        </p:nvPicPr>
        <p:blipFill>
          <a:blip r:embed="rId6"/>
          <a:stretch>
            <a:fillRect/>
          </a:stretch>
        </p:blipFill>
        <p:spPr>
          <a:xfrm>
            <a:off x="3352800" y="1447800"/>
            <a:ext cx="2514600" cy="1476416"/>
          </a:xfrm>
          <a:prstGeom prst="roundRect">
            <a:avLst/>
          </a:prstGeom>
          <a:ln w="38100">
            <a:solidFill>
              <a:srgbClr val="7030A0"/>
            </a:solidFill>
          </a:ln>
        </p:spPr>
      </p:pic>
      <p:pic>
        <p:nvPicPr>
          <p:cNvPr id="7" name="Picture 6" descr="Flower20131208175928.jpg"/>
          <p:cNvPicPr>
            <a:picLocks noChangeAspect="1"/>
          </p:cNvPicPr>
          <p:nvPr/>
        </p:nvPicPr>
        <p:blipFill>
          <a:blip r:embed="rId7"/>
          <a:stretch>
            <a:fillRect/>
          </a:stretch>
        </p:blipFill>
        <p:spPr>
          <a:xfrm>
            <a:off x="6172200" y="1447800"/>
            <a:ext cx="2514600" cy="1476416"/>
          </a:xfrm>
          <a:prstGeom prst="roundRect">
            <a:avLst/>
          </a:prstGeom>
          <a:ln w="38100">
            <a:solidFill>
              <a:srgbClr val="7030A0"/>
            </a:solidFill>
          </a:ln>
        </p:spPr>
      </p:pic>
      <p:pic>
        <p:nvPicPr>
          <p:cNvPr id="8" name="Picture 7" descr="lichi cillect.jpg"/>
          <p:cNvPicPr>
            <a:picLocks noChangeAspect="1"/>
          </p:cNvPicPr>
          <p:nvPr/>
        </p:nvPicPr>
        <p:blipFill>
          <a:blip r:embed="rId8"/>
          <a:stretch>
            <a:fillRect/>
          </a:stretch>
        </p:blipFill>
        <p:spPr>
          <a:xfrm>
            <a:off x="685800" y="3048000"/>
            <a:ext cx="2443266" cy="1476416"/>
          </a:xfrm>
          <a:prstGeom prst="roundRect">
            <a:avLst/>
          </a:prstGeom>
          <a:ln w="38100">
            <a:solidFill>
              <a:srgbClr val="7030A0"/>
            </a:solid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53"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 </a:t>
            </a:r>
            <a:r>
              <a:rPr lang="bn-BD" sz="2400" dirty="0" smtClean="0">
                <a:latin typeface="NikoshBAN" pitchFamily="2" charset="0"/>
                <a:cs typeface="NikoshBAN" pitchFamily="2" charset="0"/>
              </a:rPr>
              <a:t>উদ্যান ফসল কয় ভাবে তোলা হয়?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 </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 </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 </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 </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উদ্যান ফসল রাখার জন্য প্লাস্টিক ও বাঁশের ঝুড়ি </a:t>
            </a:r>
            <a:r>
              <a:rPr lang="bn-IN" sz="2400" dirty="0" smtClean="0">
                <a:latin typeface="NikoshBAN" pitchFamily="2" charset="0"/>
                <a:cs typeface="NikoshBAN" pitchFamily="2" charset="0"/>
              </a:rPr>
              <a:t>ব্যবহার</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করা হয় কেন?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ফল দ্রুত পাকানোর জন্য</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দ্রুত বহন করার জন্য</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1600" dirty="0" smtClean="0">
                <a:latin typeface="NikoshBAN" pitchFamily="2" charset="0"/>
                <a:cs typeface="NikoshBAN" pitchFamily="2" charset="0"/>
              </a:rPr>
              <a:t>ঘ) পোকামাকড়ের হাত থেকে রেহাই পাওয়ার জন্য। </a:t>
            </a:r>
            <a:endParaRPr lang="en-US" sz="1600"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dirty="0" smtClean="0">
                <a:latin typeface="NikoshBAN" pitchFamily="2" charset="0"/>
                <a:cs typeface="NikoshBAN" pitchFamily="2" charset="0"/>
              </a:rPr>
              <a:t>খ) ফলের গুনাগুন ও মান ঠিক রাখার জন্য।</a:t>
            </a:r>
            <a:endParaRPr lang="en-US"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rcRect l="-656" t="-3463" r="-1728" b="-1280"/>
          <a:stretch>
            <a:fillRect/>
          </a:stretch>
        </p:blipFill>
        <p:spPr>
          <a:xfrm>
            <a:off x="2133600" y="5105400"/>
            <a:ext cx="4724400" cy="12954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18</a:t>
            </a:fld>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৩। প্যাকিং করা পণ্য গন্তব্য স্থানে পাঠানোর পূর্ব মুহুর্ত পর্যন্ত কোথায় রাখতে হবে?</a:t>
            </a:r>
            <a:endParaRPr lang="en-US" sz="2000" dirty="0">
              <a:latin typeface="NikoshBAN" pitchFamily="2" charset="0"/>
              <a:cs typeface="NikoshBAN" pitchFamily="2" charset="0"/>
            </a:endParaRP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পানিতে চুবিয়ে</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গরম স্থানে</a:t>
            </a:r>
            <a:endParaRPr lang="en-US" sz="24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ঠাণ্ডা স্থানে</a:t>
            </a:r>
            <a:endParaRPr lang="en-US" sz="24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রোদে</a:t>
            </a:r>
            <a:endParaRPr lang="en-US" sz="2400" dirty="0">
              <a:latin typeface="NikoshBAN" pitchFamily="2" charset="0"/>
              <a:cs typeface="NikoshBAN" pitchFamily="2" charset="0"/>
            </a:endParaRPr>
          </a:p>
        </p:txBody>
      </p:sp>
      <p:sp>
        <p:nvSpPr>
          <p:cNvPr id="21" name="TextBox 20"/>
          <p:cNvSpPr txBox="1"/>
          <p:nvPr/>
        </p:nvSpPr>
        <p:spPr>
          <a:xfrm>
            <a:off x="990601" y="2971800"/>
            <a:ext cx="7162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৪। উদ্যান ফসলের ভাল বাজার মূল্য পাওয়ার জন্য </a:t>
            </a:r>
            <a:r>
              <a:rPr lang="bn-BD" sz="2000" dirty="0" smtClean="0">
                <a:latin typeface="NikoshBAN" pitchFamily="2" charset="0"/>
                <a:cs typeface="NikoshBAN" pitchFamily="2" charset="0"/>
              </a:rPr>
              <a:t>যথাযথ </a:t>
            </a:r>
            <a:r>
              <a:rPr lang="bn-BD" sz="2000" dirty="0" smtClean="0">
                <a:latin typeface="NikoshBAN" pitchFamily="2" charset="0"/>
                <a:cs typeface="NikoshBAN" pitchFamily="2" charset="0"/>
              </a:rPr>
              <a:t>ভাবে কোন কাজটি করতে হয়? </a:t>
            </a:r>
            <a:endParaRPr lang="en-US" sz="2000" dirty="0">
              <a:latin typeface="NikoshBAN" pitchFamily="2" charset="0"/>
              <a:cs typeface="NikoshBAN" pitchFamily="2" charset="0"/>
            </a:endParaRPr>
          </a:p>
        </p:txBody>
      </p:sp>
      <p:sp>
        <p:nvSpPr>
          <p:cNvPr id="22" name="Rectangle 21"/>
          <p:cNvSpPr/>
          <p:nvPr/>
        </p:nvSpPr>
        <p:spPr>
          <a:xfrm>
            <a:off x="4724400"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3" name="Rectangle 22"/>
          <p:cNvSpPr/>
          <p:nvPr/>
        </p:nvSpPr>
        <p:spPr>
          <a:xfrm>
            <a:off x="990600"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p>
        </p:txBody>
      </p:sp>
      <p:sp>
        <p:nvSpPr>
          <p:cNvPr id="24" name="Rectangle 23"/>
          <p:cNvSpPr/>
          <p:nvPr/>
        </p:nvSpPr>
        <p:spPr>
          <a:xfrm>
            <a:off x="990600"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en-US" sz="2400" dirty="0" err="1" smtClean="0">
                <a:latin typeface="NikoshBAN" pitchFamily="2" charset="0"/>
                <a:cs typeface="NikoshBAN" pitchFamily="2" charset="0"/>
              </a:rPr>
              <a:t>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a:t>
            </a:r>
            <a:endParaRPr lang="en-US" sz="2400" dirty="0">
              <a:latin typeface="NikoshBAN" pitchFamily="2" charset="0"/>
              <a:cs typeface="NikoshBAN" pitchFamily="2" charset="0"/>
            </a:endParaRPr>
          </a:p>
        </p:txBody>
      </p:sp>
      <p:sp>
        <p:nvSpPr>
          <p:cNvPr id="25" name="Rectangle 24"/>
          <p:cNvSpPr/>
          <p:nvPr/>
        </p:nvSpPr>
        <p:spPr>
          <a:xfrm>
            <a:off x="4733926"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175427"/>
            <a:ext cx="4572000" cy="1225373"/>
          </a:xfrm>
          <a:prstGeom prst="rect">
            <a:avLst/>
          </a:prstGeom>
        </p:spPr>
      </p:pic>
      <p:sp>
        <p:nvSpPr>
          <p:cNvPr id="16" name="TextBox 15"/>
          <p:cNvSpPr txBox="1"/>
          <p:nvPr/>
        </p:nvSpPr>
        <p:spPr>
          <a:xfrm>
            <a:off x="990600" y="3576935"/>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বাছাই</a:t>
            </a:r>
            <a:endParaRPr lang="en-US" sz="2400" dirty="0">
              <a:latin typeface="NikoshBAN" pitchFamily="2" charset="0"/>
              <a:cs typeface="NikoshBAN" pitchFamily="2" charset="0"/>
            </a:endParaRPr>
          </a:p>
        </p:txBody>
      </p:sp>
      <p:sp>
        <p:nvSpPr>
          <p:cNvPr id="17" name="TextBox 16"/>
          <p:cNvSpPr txBox="1"/>
          <p:nvPr/>
        </p:nvSpPr>
        <p:spPr>
          <a:xfrm>
            <a:off x="34290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প্যাকিং</a:t>
            </a:r>
            <a:endParaRPr lang="en-US" sz="2400" dirty="0">
              <a:latin typeface="NikoshBAN" pitchFamily="2" charset="0"/>
              <a:cs typeface="NikoshBAN" pitchFamily="2" charset="0"/>
            </a:endParaRPr>
          </a:p>
        </p:txBody>
      </p:sp>
      <p:sp>
        <p:nvSpPr>
          <p:cNvPr id="18" name="TextBox 17"/>
          <p:cNvSpPr txBox="1"/>
          <p:nvPr/>
        </p:nvSpPr>
        <p:spPr>
          <a:xfrm>
            <a:off x="58674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iii) </a:t>
            </a:r>
            <a:r>
              <a:rPr lang="bn-BD" sz="2400" dirty="0" smtClean="0">
                <a:latin typeface="NikoshBAN" pitchFamily="2" charset="0"/>
                <a:cs typeface="NikoshBAN" pitchFamily="2" charset="0"/>
              </a:rPr>
              <a:t>পরিবহন</a:t>
            </a:r>
            <a:endParaRPr lang="en-US" sz="24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19</a:t>
            </a:fld>
            <a:endParaRPr lang="en-US"/>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79" y="1145628"/>
            <a:ext cx="7112000" cy="4414344"/>
          </a:xfrm>
          <a:prstGeom prst="roundRect">
            <a:avLst>
              <a:gd name="adj" fmla="val 8594"/>
            </a:avLst>
          </a:prstGeom>
          <a:solidFill>
            <a:srgbClr val="FFFFFF">
              <a:shade val="85000"/>
            </a:srgbClr>
          </a:solidFill>
          <a:ln>
            <a:noFill/>
          </a:ln>
          <a:effectLst/>
        </p:spPr>
      </p:pic>
      <p:sp>
        <p:nvSpPr>
          <p:cNvPr id="2" name="TextBox 1"/>
          <p:cNvSpPr txBox="1"/>
          <p:nvPr/>
        </p:nvSpPr>
        <p:spPr>
          <a:xfrm>
            <a:off x="1447800" y="2743200"/>
            <a:ext cx="6324600" cy="1569660"/>
          </a:xfrm>
          <a:prstGeom prst="rect">
            <a:avLst/>
          </a:prstGeom>
          <a:noFill/>
        </p:spPr>
        <p:txBody>
          <a:bodyPr wrap="square" rtlCol="0">
            <a:spAutoFit/>
          </a:bodyPr>
          <a:lstStyle/>
          <a:p>
            <a:pPr algn="ctr"/>
            <a:r>
              <a:rPr lang="bn-BD" sz="9600" dirty="0" smtClean="0">
                <a:ln>
                  <a:solidFill>
                    <a:schemeClr val="bg1">
                      <a:lumMod val="95000"/>
                    </a:schemeClr>
                  </a:solidFill>
                </a:ln>
                <a:solidFill>
                  <a:srgbClr val="FF0000"/>
                </a:solidFill>
                <a:latin typeface="NikoshBAN" pitchFamily="2" charset="0"/>
                <a:cs typeface="NikoshBAN" pitchFamily="2" charset="0"/>
              </a:rPr>
              <a:t>স্বাগতম </a:t>
            </a:r>
            <a:endParaRPr lang="en-US" sz="9600" dirty="0">
              <a:ln>
                <a:solidFill>
                  <a:schemeClr val="bg1">
                    <a:lumMod val="95000"/>
                  </a:schemeClr>
                </a:solidFill>
              </a:ln>
              <a:solidFill>
                <a:srgbClr val="FF0000"/>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dirty="0"/>
          </a:p>
        </p:txBody>
      </p:sp>
      <p:pic>
        <p:nvPicPr>
          <p:cNvPr id="8" name="Picture 7" descr="muscles.jpg"/>
          <p:cNvPicPr>
            <a:picLocks noChangeAspect="1"/>
          </p:cNvPicPr>
          <p:nvPr/>
        </p:nvPicPr>
        <p:blipFill>
          <a:blip r:embed="rId4"/>
          <a:stretch>
            <a:fillRect/>
          </a:stretch>
        </p:blipFill>
        <p:spPr>
          <a:xfrm flipH="1">
            <a:off x="4648200" y="0"/>
            <a:ext cx="4495800" cy="6858000"/>
          </a:xfrm>
          <a:prstGeom prst="rect">
            <a:avLst/>
          </a:prstGeom>
        </p:spPr>
      </p:pic>
      <p:pic>
        <p:nvPicPr>
          <p:cNvPr id="7" name="Picture 6" descr="skeletion.jpeg"/>
          <p:cNvPicPr>
            <a:picLocks noChangeAspect="1"/>
          </p:cNvPicPr>
          <p:nvPr/>
        </p:nvPicPr>
        <p:blipFill>
          <a:blip r:embed="rId4"/>
          <a:stretch>
            <a:fillRect/>
          </a:stretch>
        </p:blipFill>
        <p:spPr>
          <a:xfrm>
            <a:off x="0" y="0"/>
            <a:ext cx="4648200" cy="6858000"/>
          </a:xfrm>
          <a:prstGeom prst="rect">
            <a:avLst/>
          </a:prstGeom>
        </p:spPr>
      </p:pic>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0-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1+ppt_w/2"/>
                                          </p:val>
                                        </p:tav>
                                      </p:tavLst>
                                    </p:anim>
                                    <p:anim calcmode="lin" valueType="num">
                                      <p:cBhvr additive="base">
                                        <p:cTn id="11" dur="1000"/>
                                        <p:tgtEl>
                                          <p:spTgt spid="8"/>
                                        </p:tgtEl>
                                        <p:attrNameLst>
                                          <p:attrName>ppt_y</p:attrName>
                                        </p:attrNameLst>
                                      </p:cBhvr>
                                      <p:tavLst>
                                        <p:tav tm="0">
                                          <p:val>
                                            <p:strVal val="ppt_y"/>
                                          </p:val>
                                        </p:tav>
                                        <p:tav tm="100000">
                                          <p:val>
                                            <p:strVal val="ppt_y"/>
                                          </p:val>
                                        </p:tav>
                                      </p:tavLst>
                                    </p:anim>
                                    <p:set>
                                      <p:cBhvr>
                                        <p:cTn id="12" dur="1" fill="hold">
                                          <p:stCondLst>
                                            <p:cond delay="999"/>
                                          </p:stCondLst>
                                        </p:cTn>
                                        <p:tgtEl>
                                          <p:spTgt spid="8"/>
                                        </p:tgtEl>
                                        <p:attrNameLst>
                                          <p:attrName>style.visibility</p:attrName>
                                        </p:attrNameLst>
                                      </p:cBhvr>
                                      <p:to>
                                        <p:strVal val="hidden"/>
                                      </p:to>
                                    </p:se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3889" r="11111" b="37037"/>
          <a:stretch>
            <a:fillRect/>
          </a:stretch>
        </p:blipFill>
        <p:spPr>
          <a:xfrm>
            <a:off x="3200400" y="1008017"/>
            <a:ext cx="2743200" cy="2116183"/>
          </a:xfrm>
          <a:prstGeom prst="roundRect">
            <a:avLst>
              <a:gd name="adj" fmla="val 8594"/>
            </a:avLst>
          </a:prstGeom>
          <a:solidFill>
            <a:srgbClr val="FFFFFF">
              <a:shade val="85000"/>
            </a:srgbClr>
          </a:solidFill>
          <a:ln>
            <a:solidFill>
              <a:srgbClr val="7030A0"/>
            </a:solidFill>
          </a:ln>
          <a:effectLst/>
        </p:spPr>
      </p:pic>
      <p:pic>
        <p:nvPicPr>
          <p:cNvPr id="6" name="Picture 5" descr="8098412620_c1b2c9ccff_n.jpg"/>
          <p:cNvPicPr>
            <a:picLocks noChangeAspect="1"/>
          </p:cNvPicPr>
          <p:nvPr/>
        </p:nvPicPr>
        <p:blipFill>
          <a:blip r:embed="rId4"/>
          <a:stretch>
            <a:fillRect/>
          </a:stretch>
        </p:blipFill>
        <p:spPr>
          <a:xfrm>
            <a:off x="460777" y="990600"/>
            <a:ext cx="2587224" cy="2133600"/>
          </a:xfrm>
          <a:prstGeom prst="roundRect">
            <a:avLst>
              <a:gd name="adj" fmla="val 8594"/>
            </a:avLst>
          </a:prstGeom>
          <a:solidFill>
            <a:srgbClr val="FFFFFF">
              <a:shade val="85000"/>
            </a:srgbClr>
          </a:solidFill>
          <a:ln>
            <a:solidFill>
              <a:srgbClr val="7030A0"/>
            </a:solidFill>
          </a:ln>
          <a:effectLst/>
        </p:spPr>
      </p:pic>
      <p:pic>
        <p:nvPicPr>
          <p:cNvPr id="7" name="Picture 6" descr="Lone_Tree_in_a_Wheat_Field_Gensley_Road_Lodi_Township_Michigan.JPG"/>
          <p:cNvPicPr>
            <a:picLocks noChangeAspect="1"/>
          </p:cNvPicPr>
          <p:nvPr/>
        </p:nvPicPr>
        <p:blipFill>
          <a:blip r:embed="rId5"/>
          <a:stretch>
            <a:fillRect/>
          </a:stretch>
        </p:blipFill>
        <p:spPr>
          <a:xfrm>
            <a:off x="6096000" y="990600"/>
            <a:ext cx="2743200" cy="21336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2286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381000" y="3417332"/>
            <a:ext cx="8458200" cy="214526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তোমার বাড়ির </a:t>
            </a:r>
            <a:r>
              <a:rPr lang="bn-BD" sz="4000" dirty="0" smtClean="0">
                <a:latin typeface="NikoshBAN" pitchFamily="2" charset="0"/>
                <a:cs typeface="NikoshBAN" pitchFamily="2" charset="0"/>
              </a:rPr>
              <a:t>আ</a:t>
            </a:r>
            <a:r>
              <a:rPr lang="bn-IN" sz="4000" dirty="0" smtClean="0">
                <a:latin typeface="NikoshBAN" pitchFamily="2" charset="0"/>
                <a:cs typeface="NikoshBAN" pitchFamily="2" charset="0"/>
              </a:rPr>
              <a:t>শে</a:t>
            </a:r>
            <a:r>
              <a:rPr lang="bn-BD" sz="4000" dirty="0" smtClean="0">
                <a:latin typeface="NikoshBAN" pitchFamily="2" charset="0"/>
                <a:cs typeface="NikoshBAN" pitchFamily="2" charset="0"/>
              </a:rPr>
              <a:t> </a:t>
            </a:r>
            <a:r>
              <a:rPr lang="bn-BD" sz="4000" dirty="0" smtClean="0">
                <a:latin typeface="NikoshBAN" pitchFamily="2" charset="0"/>
                <a:cs typeface="NikoshBAN" pitchFamily="2" charset="0"/>
              </a:rPr>
              <a:t>পাশে অল্প জমিতে উদ্যান ফসল চাষ করে কীভাবে </a:t>
            </a:r>
            <a:r>
              <a:rPr lang="bn-BD" sz="4000" dirty="0" smtClean="0">
                <a:latin typeface="NikoshBAN" pitchFamily="2" charset="0"/>
                <a:cs typeface="NikoshBAN" pitchFamily="2" charset="0"/>
              </a:rPr>
              <a:t>অর্থনৈতিকভাবে </a:t>
            </a:r>
            <a:r>
              <a:rPr lang="bn-BD" sz="4000" dirty="0" smtClean="0">
                <a:latin typeface="NikoshBAN" pitchFamily="2" charset="0"/>
                <a:cs typeface="NikoshBAN" pitchFamily="2" charset="0"/>
              </a:rPr>
              <a:t>লাভবান হতে পারবে?  তোমার উত্তরের </a:t>
            </a:r>
            <a:r>
              <a:rPr lang="bn-IN" sz="4000" dirty="0" smtClean="0">
                <a:latin typeface="NikoshBAN" pitchFamily="2" charset="0"/>
                <a:cs typeface="NikoshBAN" pitchFamily="2" charset="0"/>
              </a:rPr>
              <a:t>স্ব</a:t>
            </a:r>
            <a:r>
              <a:rPr lang="bn-BD" sz="4000" dirty="0" smtClean="0">
                <a:latin typeface="NikoshBAN" pitchFamily="2" charset="0"/>
                <a:cs typeface="NikoshBAN" pitchFamily="2" charset="0"/>
              </a:rPr>
              <a:t>পক্ষে  </a:t>
            </a:r>
            <a:r>
              <a:rPr lang="bn-BD" sz="4000" dirty="0" smtClean="0">
                <a:latin typeface="NikoshBAN" pitchFamily="2" charset="0"/>
                <a:cs typeface="NikoshBAN" pitchFamily="2" charset="0"/>
              </a:rPr>
              <a:t>যুক্তি দাও।  </a:t>
            </a:r>
            <a:endParaRPr lang="en-US" sz="40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20</a:t>
            </a:fld>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37"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5"/>
          <a:srcRect l="5833" t="3162" b="3162"/>
          <a:stretch>
            <a:fillRect/>
          </a:stretch>
        </p:blipFill>
        <p:spPr>
          <a:xfrm>
            <a:off x="0" y="-1"/>
            <a:ext cx="9144000" cy="6858001"/>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21</a:t>
            </a:fld>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4196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304800" y="4191000"/>
            <a:ext cx="4419600" cy="19812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0" indent="0" algn="ctr">
              <a:buNone/>
            </a:pPr>
            <a:r>
              <a:rPr lang="en-US" sz="3800" b="1" dirty="0" smtClean="0">
                <a:effectLst>
                  <a:outerShdw blurRad="38100" dist="38100" dir="2700000" algn="tl">
                    <a:srgbClr val="000000">
                      <a:alpha val="43137"/>
                    </a:srgbClr>
                  </a:outerShdw>
                </a:effectLst>
                <a:latin typeface="NikoshBAN" pitchFamily="2" charset="0"/>
                <a:cs typeface="NikoshBAN" pitchFamily="2" charset="0"/>
              </a:rPr>
              <a:t>অপূর্ব কুমার দাস </a:t>
            </a:r>
          </a:p>
          <a:p>
            <a:pPr marL="0" indent="0" algn="ctr">
              <a:buNone/>
            </a:pPr>
            <a:r>
              <a:rPr lang="en-US" sz="2400" b="1" dirty="0" smtClean="0">
                <a:effectLst>
                  <a:outerShdw blurRad="38100" dist="38100" dir="2700000" algn="tl">
                    <a:srgbClr val="000000">
                      <a:alpha val="43137"/>
                    </a:srgbClr>
                  </a:outerShdw>
                </a:effectLst>
                <a:latin typeface="NikoshBAN" pitchFamily="2" charset="0"/>
                <a:cs typeface="NikoshBAN" pitchFamily="2" charset="0"/>
              </a:rPr>
              <a:t>ফরিদপুর সরকারি বালিকা উচ্চ বিদ্যালয়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smtClean="0">
                <a:effectLst>
                  <a:outerShdw blurRad="38100" dist="38100" dir="2700000" algn="tl">
                    <a:srgbClr val="000000">
                      <a:alpha val="43137"/>
                    </a:srgbClr>
                  </a:outerShdw>
                </a:effectLst>
                <a:latin typeface="NikoshBAN" pitchFamily="2" charset="0"/>
                <a:cs typeface="NikoshBAN" pitchFamily="2" charset="0"/>
              </a:rPr>
              <a:t>ফরিদপুর।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4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 ০১৮২২৮৭৮১১২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2"/>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3" cstate="print"/>
          <a:stretch>
            <a:fillRect/>
          </a:stretch>
        </p:blipFill>
        <p:spPr>
          <a:xfrm>
            <a:off x="1524000" y="16764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181600" y="304800"/>
            <a:ext cx="3733800" cy="858857"/>
          </a:xfrm>
          <a:prstGeom prst="horizontalScroll">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পাঠ পরিচিতি</a:t>
            </a:r>
            <a:endParaRPr lang="en-US" sz="3600" dirty="0">
              <a:latin typeface="NikoshBAN" pitchFamily="2" charset="0"/>
              <a:cs typeface="NikoshBAN" pitchFamily="2" charset="0"/>
            </a:endParaRPr>
          </a:p>
        </p:txBody>
      </p:sp>
      <p:sp>
        <p:nvSpPr>
          <p:cNvPr id="4" name="TextBox 3"/>
          <p:cNvSpPr txBox="1"/>
          <p:nvPr/>
        </p:nvSpPr>
        <p:spPr>
          <a:xfrm>
            <a:off x="5029200" y="3962400"/>
            <a:ext cx="3810000" cy="2553891"/>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latin typeface="NikoshBAN" pitchFamily="2" charset="0"/>
                <a:cs typeface="NikoshBAN" pitchFamily="2" charset="0"/>
              </a:rPr>
              <a:t>কৃষি শিক্ষা</a:t>
            </a:r>
          </a:p>
          <a:p>
            <a:pPr algn="ctr"/>
            <a:r>
              <a:rPr lang="bn-BD" b="1" dirty="0" smtClean="0">
                <a:latin typeface="NikoshBAN" pitchFamily="2" charset="0"/>
                <a:cs typeface="NikoshBAN" pitchFamily="2" charset="0"/>
              </a:rPr>
              <a:t> </a:t>
            </a:r>
            <a:r>
              <a:rPr lang="bn-BD" sz="2800" b="1" dirty="0" smtClean="0">
                <a:latin typeface="NikoshBAN" pitchFamily="2" charset="0"/>
                <a:cs typeface="NikoshBAN" pitchFamily="2" charset="0"/>
              </a:rPr>
              <a:t>শ্রেণি অষ্টম </a:t>
            </a:r>
          </a:p>
          <a:p>
            <a:pPr algn="ctr"/>
            <a:r>
              <a:rPr lang="bn-BD" sz="2800" b="1" dirty="0" smtClean="0">
                <a:latin typeface="NikoshBAN" pitchFamily="2" charset="0"/>
                <a:cs typeface="NikoshBAN" pitchFamily="2" charset="0"/>
              </a:rPr>
              <a:t>পঞ্চম অধ্যায় </a:t>
            </a:r>
          </a:p>
          <a:p>
            <a:pPr algn="ctr"/>
            <a:r>
              <a:rPr lang="bn-BD" sz="2800" b="1" dirty="0" smtClean="0">
                <a:latin typeface="NikoshBAN" pitchFamily="2" charset="0"/>
                <a:cs typeface="NikoshBAN" pitchFamily="2" charset="0"/>
              </a:rPr>
              <a:t>কৃষিজ উৎপাদন</a:t>
            </a:r>
            <a:endParaRPr lang="en-US" sz="2800" b="1" dirty="0">
              <a:latin typeface="NikoshBAN" pitchFamily="2" charset="0"/>
              <a:cs typeface="NikoshBAN" pitchFamily="2" charset="0"/>
            </a:endParaRPr>
          </a:p>
          <a:p>
            <a:pPr algn="ctr"/>
            <a:r>
              <a:rPr lang="en-US" sz="2800" b="1" dirty="0" smtClean="0">
                <a:latin typeface="NikoshBAN" pitchFamily="2" charset="0"/>
                <a:cs typeface="NikoshBAN" pitchFamily="2" charset="0"/>
              </a:rPr>
              <a:t>পাঠ-৫</a:t>
            </a:r>
          </a:p>
        </p:txBody>
      </p:sp>
      <p:cxnSp>
        <p:nvCxnSpPr>
          <p:cNvPr id="9" name="Straight Connector 8"/>
          <p:cNvCxnSpPr/>
          <p:nvPr/>
        </p:nvCxnSpPr>
        <p:spPr>
          <a:xfrm>
            <a:off x="4953000" y="1081861"/>
            <a:ext cx="0" cy="470933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6147617" y="1143000"/>
            <a:ext cx="1853383" cy="2565692"/>
          </a:xfrm>
          <a:prstGeom prst="rect">
            <a:avLst/>
          </a:prstGeom>
          <a:ln>
            <a:noFill/>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7"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47119" y="1524000"/>
            <a:ext cx="3429000" cy="1930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1047119" y="3886200"/>
            <a:ext cx="3429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4933319" y="3886200"/>
            <a:ext cx="3429000" cy="1996901"/>
          </a:xfrm>
          <a:prstGeom prst="rect">
            <a:avLst/>
          </a:prstGeom>
          <a:ln w="38100">
            <a:solidFill>
              <a:schemeClr val="tx1"/>
            </a:solidFill>
          </a:ln>
        </p:spPr>
      </p:pic>
      <p:pic>
        <p:nvPicPr>
          <p:cNvPr id="5" name="Picture 4"/>
          <p:cNvPicPr>
            <a:picLocks noChangeAspect="1"/>
          </p:cNvPicPr>
          <p:nvPr/>
        </p:nvPicPr>
        <p:blipFill>
          <a:blip r:embed="rId6"/>
          <a:stretch>
            <a:fillRect/>
          </a:stretch>
        </p:blipFill>
        <p:spPr>
          <a:xfrm>
            <a:off x="4933319" y="1524000"/>
            <a:ext cx="3448681" cy="1941114"/>
          </a:xfrm>
          <a:prstGeom prst="rect">
            <a:avLst/>
          </a:prstGeom>
          <a:ln w="38100">
            <a:solidFill>
              <a:schemeClr val="tx1"/>
            </a:solidFill>
          </a:ln>
        </p:spPr>
      </p:pic>
      <p:sp>
        <p:nvSpPr>
          <p:cNvPr id="3" name="TextBox 2"/>
          <p:cNvSpPr txBox="1"/>
          <p:nvPr/>
        </p:nvSpPr>
        <p:spPr>
          <a:xfrm>
            <a:off x="2209800" y="4879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dirty="0"/>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450" decel="100000" fill="hold"/>
                                        <p:tgtEl>
                                          <p:spTgt spid="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636.jpg"/>
          <p:cNvPicPr>
            <a:picLocks noChangeAspect="1"/>
          </p:cNvPicPr>
          <p:nvPr/>
        </p:nvPicPr>
        <p:blipFill>
          <a:blip r:embed="rId3"/>
          <a:stretch>
            <a:fillRect/>
          </a:stretch>
        </p:blipFill>
        <p:spPr>
          <a:xfrm>
            <a:off x="533400" y="1699147"/>
            <a:ext cx="3809999" cy="27991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 name="Picture 2" descr="images88.jpg"/>
          <p:cNvPicPr>
            <a:picLocks noChangeAspect="1"/>
          </p:cNvPicPr>
          <p:nvPr/>
        </p:nvPicPr>
        <p:blipFill>
          <a:blip r:embed="rId4"/>
          <a:stretch>
            <a:fillRect/>
          </a:stretch>
        </p:blipFill>
        <p:spPr>
          <a:xfrm>
            <a:off x="4824712" y="1691097"/>
            <a:ext cx="3837978" cy="279400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প্রশ্নঃ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371600" y="5105400"/>
            <a:ext cx="6934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উত্তরঃ উদ্যান ফসল সংগ্রহ</a:t>
            </a:r>
            <a:endParaRPr lang="en-US" sz="44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dirty="0"/>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13948"/>
            <a:ext cx="8382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solidFill>
                  <a:schemeClr val="tx1"/>
                </a:solidFill>
                <a:latin typeface="NikoshBAN" pitchFamily="2" charset="0"/>
                <a:cs typeface="NikoshBAN" pitchFamily="2" charset="0"/>
              </a:rPr>
              <a:t>উদ্যান ফসল সংগ্রহ ও বাছাই </a:t>
            </a:r>
            <a:endParaRPr lang="en-US" sz="6600" dirty="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TextBox 4"/>
          <p:cNvSpPr txBox="1"/>
          <p:nvPr/>
        </p:nvSpPr>
        <p:spPr>
          <a:xfrm>
            <a:off x="914400" y="649426"/>
            <a:ext cx="7467600" cy="2017574"/>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153400" cy="38862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পাঠ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en-US" dirty="0" smtClean="0">
                <a:solidFill>
                  <a:srgbClr val="002060"/>
                </a:solidFill>
                <a:latin typeface="NikoshBAN" pitchFamily="2" charset="0"/>
                <a:cs typeface="NikoshBAN" pitchFamily="2" charset="0"/>
              </a:rPr>
              <a:t>-</a:t>
            </a: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উদ্যান ফসল মাঠ থেকে তোলার পদ্ধতি </a:t>
            </a:r>
            <a:r>
              <a:rPr lang="bn-IN" dirty="0" smtClean="0">
                <a:solidFill>
                  <a:srgbClr val="7030A0"/>
                </a:solidFill>
                <a:latin typeface="NikoshBAN" pitchFamily="2" charset="0"/>
                <a:cs typeface="NikoshBAN" pitchFamily="2" charset="0"/>
              </a:rPr>
              <a:t>বর্ণনা করতে </a:t>
            </a:r>
            <a:r>
              <a:rPr lang="bn-BD"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পারবে। </a:t>
            </a:r>
          </a:p>
          <a:p>
            <a:pPr algn="l"/>
            <a:r>
              <a:rPr lang="bn-BD" dirty="0" smtClean="0">
                <a:solidFill>
                  <a:srgbClr val="7030A0"/>
                </a:solidFill>
                <a:latin typeface="NikoshBAN" pitchFamily="2" charset="0"/>
                <a:cs typeface="NikoshBAN" pitchFamily="2" charset="0"/>
              </a:rPr>
              <a:t>২। ফসল রাখার পাত্র চিহ্নিত করতে পারবে।</a:t>
            </a:r>
          </a:p>
          <a:p>
            <a:pPr algn="l"/>
            <a:r>
              <a:rPr lang="bn-BD" dirty="0" smtClean="0">
                <a:solidFill>
                  <a:srgbClr val="7030A0"/>
                </a:solidFill>
                <a:latin typeface="NikoshBAN" pitchFamily="2" charset="0"/>
                <a:cs typeface="NikoshBAN" pitchFamily="2" charset="0"/>
              </a:rPr>
              <a:t>৩। উদ্যান ফসল মাঠ থেকে পরিবহন সম্পর্কে ব্যাখ্যা করতে পারবে। </a:t>
            </a:r>
          </a:p>
          <a:p>
            <a:pPr algn="l"/>
            <a:r>
              <a:rPr lang="bn-BD" dirty="0" smtClean="0">
                <a:solidFill>
                  <a:srgbClr val="7030A0"/>
                </a:solidFill>
                <a:latin typeface="NikoshBAN" pitchFamily="2" charset="0"/>
                <a:cs typeface="NikoshBAN" pitchFamily="2" charset="0"/>
              </a:rPr>
              <a:t>৪। উদ্যান ফসল বাছাই সম্পর্কে ব্যাখ্যা করতে পারবে। </a:t>
            </a:r>
            <a:endParaRPr lang="en-US"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685800"/>
            <a:ext cx="7315201" cy="838199"/>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ower20131208175928.jpg"/>
          <p:cNvPicPr>
            <a:picLocks noChangeAspect="1"/>
          </p:cNvPicPr>
          <p:nvPr/>
        </p:nvPicPr>
        <p:blipFill>
          <a:blip r:embed="rId3"/>
          <a:stretch>
            <a:fillRect/>
          </a:stretch>
        </p:blipFill>
        <p:spPr>
          <a:xfrm>
            <a:off x="609600" y="1752600"/>
            <a:ext cx="3802516" cy="2743200"/>
          </a:xfrm>
          <a:prstGeom prst="roundRect">
            <a:avLst/>
          </a:prstGeom>
          <a:ln w="38100">
            <a:solidFill>
              <a:srgbClr val="7030A0"/>
            </a:solidFill>
          </a:ln>
        </p:spPr>
      </p:pic>
      <p:pic>
        <p:nvPicPr>
          <p:cNvPr id="5" name="Picture 4" descr="2013-Puerto-Escondido-MX-084-58.jpg"/>
          <p:cNvPicPr>
            <a:picLocks noChangeAspect="1"/>
          </p:cNvPicPr>
          <p:nvPr/>
        </p:nvPicPr>
        <p:blipFill>
          <a:blip r:embed="rId4" cstate="print"/>
          <a:stretch>
            <a:fillRect/>
          </a:stretch>
        </p:blipFill>
        <p:spPr>
          <a:xfrm>
            <a:off x="623047" y="1752600"/>
            <a:ext cx="3796553" cy="2743200"/>
          </a:xfrm>
          <a:prstGeom prst="roundRect">
            <a:avLst/>
          </a:prstGeom>
          <a:ln w="38100">
            <a:solidFill>
              <a:srgbClr val="7030A0"/>
            </a:solidFill>
          </a:ln>
        </p:spPr>
      </p:pic>
      <p:pic>
        <p:nvPicPr>
          <p:cNvPr id="9" name="Picture 8" descr="Tormuj.jpg"/>
          <p:cNvPicPr>
            <a:picLocks noChangeAspect="1"/>
          </p:cNvPicPr>
          <p:nvPr/>
        </p:nvPicPr>
        <p:blipFill>
          <a:blip r:embed="rId5"/>
          <a:stretch>
            <a:fillRect/>
          </a:stretch>
        </p:blipFill>
        <p:spPr>
          <a:xfrm>
            <a:off x="4764741" y="1752600"/>
            <a:ext cx="3845859" cy="2743200"/>
          </a:xfrm>
          <a:prstGeom prst="roundRect">
            <a:avLst/>
          </a:prstGeom>
          <a:ln w="38100">
            <a:solidFill>
              <a:srgbClr val="7030A0"/>
            </a:solidFill>
          </a:ln>
        </p:spPr>
      </p:pic>
      <p:sp>
        <p:nvSpPr>
          <p:cNvPr id="4" name="TextBox 3"/>
          <p:cNvSpPr txBox="1"/>
          <p:nvPr/>
        </p:nvSpPr>
        <p:spPr>
          <a:xfrm>
            <a:off x="2209800" y="504111"/>
            <a:ext cx="4724400" cy="715089"/>
          </a:xfrm>
          <a:prstGeom prst="round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 উদ্যান ফসল তোলার পদ্ধতি</a:t>
            </a:r>
            <a:endParaRPr lang="en-US" sz="3600" b="1" dirty="0">
              <a:latin typeface="NikoshBAN" pitchFamily="2" charset="0"/>
              <a:cs typeface="NikoshBAN" pitchFamily="2" charset="0"/>
            </a:endParaRPr>
          </a:p>
        </p:txBody>
      </p:sp>
      <p:pic>
        <p:nvPicPr>
          <p:cNvPr id="8" name="Picture 7" descr="lichi cillect.jpg"/>
          <p:cNvPicPr>
            <a:picLocks noChangeAspect="1"/>
          </p:cNvPicPr>
          <p:nvPr/>
        </p:nvPicPr>
        <p:blipFill>
          <a:blip r:embed="rId6"/>
          <a:stretch>
            <a:fillRect/>
          </a:stretch>
        </p:blipFill>
        <p:spPr>
          <a:xfrm>
            <a:off x="4724400" y="1752600"/>
            <a:ext cx="3886200" cy="2743200"/>
          </a:xfrm>
          <a:prstGeom prst="roundRect">
            <a:avLst/>
          </a:prstGeom>
          <a:ln w="38100">
            <a:solidFill>
              <a:srgbClr val="7030A0"/>
            </a:solidFill>
          </a:ln>
        </p:spPr>
      </p:pic>
      <p:sp>
        <p:nvSpPr>
          <p:cNvPr id="10" name="TextBox 9"/>
          <p:cNvSpPr txBox="1"/>
          <p:nvPr/>
        </p:nvSpPr>
        <p:spPr>
          <a:xfrm>
            <a:off x="685800" y="4876800"/>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উদ্যান ফসল সাধারনত দু ভাবে তোলা হয়, যথাঃ</a:t>
            </a:r>
          </a:p>
          <a:p>
            <a:pPr algn="ctr"/>
            <a:r>
              <a:rPr lang="bn-BD" sz="3200" dirty="0" smtClean="0">
                <a:latin typeface="NikoshBAN" pitchFamily="2" charset="0"/>
                <a:cs typeface="NikoshBAN" pitchFamily="2" charset="0"/>
              </a:rPr>
              <a:t>১) হাত দিয়ে      ২) যন্ত্রের সাহায্যে</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304800"/>
            <a:ext cx="3124199" cy="22391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2" y="310070"/>
            <a:ext cx="3124198" cy="219798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206" y="3276600"/>
            <a:ext cx="3192994" cy="222151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3276600"/>
            <a:ext cx="3124200" cy="2209800"/>
          </a:xfrm>
          <a:prstGeom prst="rect">
            <a:avLst/>
          </a:prstGeom>
        </p:spPr>
      </p:pic>
      <p:sp>
        <p:nvSpPr>
          <p:cNvPr id="7" name="TextBox 6"/>
          <p:cNvSpPr txBox="1"/>
          <p:nvPr/>
        </p:nvSpPr>
        <p:spPr>
          <a:xfrm>
            <a:off x="381000" y="2667000"/>
            <a:ext cx="8435340"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কয়দিন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a:t>
            </a:r>
            <a:endParaRPr lang="en-IN" sz="2400" dirty="0">
              <a:latin typeface="NikoshBAN" panose="02000000000000000000" pitchFamily="2" charset="0"/>
              <a:cs typeface="NikoshBAN" panose="02000000000000000000" pitchFamily="2" charset="0"/>
            </a:endParaRPr>
          </a:p>
        </p:txBody>
      </p:sp>
      <p:sp>
        <p:nvSpPr>
          <p:cNvPr id="9" name="TextBox 8"/>
          <p:cNvSpPr txBox="1"/>
          <p:nvPr/>
        </p:nvSpPr>
        <p:spPr>
          <a:xfrm>
            <a:off x="381000" y="5562600"/>
            <a:ext cx="8523192"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smtClean="0">
                <a:latin typeface="NikoshBAN" panose="02000000000000000000" pitchFamily="2" charset="0"/>
                <a:cs typeface="NikoshBAN" panose="02000000000000000000" pitchFamily="2" charset="0"/>
              </a:rPr>
              <a:t>আম এবং কাঁঠাল গাছ থেকে পাড়ার পর ইহাদের স্বাদ পরিবর্তন হয়। কারণ ইহাদের  সুক্রোজ বেড়ে যায় বা শর্করা চিনিতে রূপারন্তরিত হয়।   </a:t>
            </a:r>
            <a:endParaRPr lang="en-IN"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51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6"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1000"/>
                                        <p:tgtEl>
                                          <p:spTgt spid="2"/>
                                        </p:tgtEl>
                                      </p:cBhvr>
                                    </p:animEffect>
                                  </p:childTnLst>
                                </p:cTn>
                              </p:par>
                              <p:par>
                                <p:cTn id="14" presetID="6"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839</Words>
  <Application>Microsoft Office PowerPoint</Application>
  <PresentationFormat>On-screen Show (4:3)</PresentationFormat>
  <Paragraphs>129</Paragraphs>
  <Slides>21</Slides>
  <Notes>19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Packager Shell Object</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137</cp:revision>
  <dcterms:created xsi:type="dcterms:W3CDTF">2015-04-03T06:11:29Z</dcterms:created>
  <dcterms:modified xsi:type="dcterms:W3CDTF">2016-08-06T14:27:57Z</dcterms:modified>
</cp:coreProperties>
</file>